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307" r:id="rId2"/>
    <p:sldId id="256" r:id="rId3"/>
    <p:sldId id="264" r:id="rId4"/>
    <p:sldId id="324" r:id="rId5"/>
    <p:sldId id="269" r:id="rId6"/>
    <p:sldId id="267" r:id="rId7"/>
    <p:sldId id="272" r:id="rId8"/>
    <p:sldId id="273" r:id="rId9"/>
    <p:sldId id="277" r:id="rId10"/>
    <p:sldId id="279" r:id="rId11"/>
    <p:sldId id="280" r:id="rId12"/>
    <p:sldId id="281" r:id="rId13"/>
    <p:sldId id="323" r:id="rId14"/>
    <p:sldId id="310" r:id="rId15"/>
    <p:sldId id="283" r:id="rId16"/>
    <p:sldId id="282" r:id="rId17"/>
    <p:sldId id="309" r:id="rId18"/>
    <p:sldId id="325" r:id="rId19"/>
    <p:sldId id="319" r:id="rId20"/>
    <p:sldId id="287" r:id="rId21"/>
    <p:sldId id="320" r:id="rId22"/>
    <p:sldId id="260" r:id="rId23"/>
    <p:sldId id="326" r:id="rId24"/>
    <p:sldId id="30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xmlns="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30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320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223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00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456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9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75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64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34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3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50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71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5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10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68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2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D77A-26E0-4880-9A73-690D2C97A4F8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8CCCB9-8F7A-4E97-B162-1A53F1CE40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1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hamma.ru/lib/ashoka/05ashoka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um.ru/literature/buddizm/sutra-serdca-pradjnyaparamit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Twic1p_T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ng-lung.blogspot.com/search?q=%D1%81%D1%83%D1%82%D1%80%D0%B0+%D1%81%D0%B5%D1%80%D0%B4%D1%86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repunggomang.ru/o-monastyire-drepung-gomang/" TargetMode="External"/><Relationship Id="rId3" Type="http://schemas.openxmlformats.org/officeDocument/2006/relationships/hyperlink" Target="http://www.tamqui.com/buddhaworld/Buddha_World" TargetMode="External"/><Relationship Id="rId7" Type="http://schemas.openxmlformats.org/officeDocument/2006/relationships/hyperlink" Target="https://ling-lung.blogspot.com/search?q=%D1%81%D1%83%D1%82%D1%80%D0%B0+%D1%81%D0%B5%D1%80%D0%B4%D1%86%D0%B0" TargetMode="External"/><Relationship Id="rId2" Type="http://schemas.openxmlformats.org/officeDocument/2006/relationships/hyperlink" Target="http://o-buddizme.ru/strany/v-kakikh-stranakh-buddiz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nchenling.ru/uchitel/chogyal-namkhai-norbu/" TargetMode="External"/><Relationship Id="rId5" Type="http://schemas.openxmlformats.org/officeDocument/2006/relationships/hyperlink" Target="https://www.youtube.com/watch?v=zwTwic1p_Tk" TargetMode="External"/><Relationship Id="rId4" Type="http://schemas.openxmlformats.org/officeDocument/2006/relationships/hyperlink" Target="https://dhamma.ru/lib/ashoka/05ashoka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-buddizme.ru/strany/v-kakikh-stranakh-buddiz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swzc.org/" TargetMode="External"/><Relationship Id="rId117" Type="http://schemas.openxmlformats.org/officeDocument/2006/relationships/hyperlink" Target="http://www.namse.ch/index.php?option=com_content&amp;view=article&amp;id=56&amp;Itemid=62" TargetMode="External"/><Relationship Id="rId21" Type="http://schemas.openxmlformats.org/officeDocument/2006/relationships/hyperlink" Target="http://www.ryumonji.org/" TargetMode="External"/><Relationship Id="rId42" Type="http://schemas.openxmlformats.org/officeDocument/2006/relationships/hyperlink" Target="http://www.firstzen.org/" TargetMode="External"/><Relationship Id="rId47" Type="http://schemas.openxmlformats.org/officeDocument/2006/relationships/hyperlink" Target="http://www.mkzc.org/" TargetMode="External"/><Relationship Id="rId63" Type="http://schemas.openxmlformats.org/officeDocument/2006/relationships/hyperlink" Target="http://tubtenkunga.org/" TargetMode="External"/><Relationship Id="rId68" Type="http://schemas.openxmlformats.org/officeDocument/2006/relationships/hyperlink" Target="http://www.deerparkcenter.org/" TargetMode="External"/><Relationship Id="rId84" Type="http://schemas.openxmlformats.org/officeDocument/2006/relationships/hyperlink" Target="http://www.rabten.eu/" TargetMode="External"/><Relationship Id="rId89" Type="http://schemas.openxmlformats.org/officeDocument/2006/relationships/hyperlink" Target="http://www.sbu.net/" TargetMode="External"/><Relationship Id="rId112" Type="http://schemas.openxmlformats.org/officeDocument/2006/relationships/hyperlink" Target="http://lestransversales.zen-geneve.ch/" TargetMode="External"/><Relationship Id="rId16" Type="http://schemas.openxmlformats.org/officeDocument/2006/relationships/hyperlink" Target="http://www.smzc.net/" TargetMode="External"/><Relationship Id="rId107" Type="http://schemas.openxmlformats.org/officeDocument/2006/relationships/hyperlink" Target="http://www.emaho.info/" TargetMode="External"/><Relationship Id="rId11" Type="http://schemas.openxmlformats.org/officeDocument/2006/relationships/hyperlink" Target="http://www.kanzeonzencenter.org/" TargetMode="External"/><Relationship Id="rId24" Type="http://schemas.openxmlformats.org/officeDocument/2006/relationships/hyperlink" Target="http://www.sanshinji.org/" TargetMode="External"/><Relationship Id="rId32" Type="http://schemas.openxmlformats.org/officeDocument/2006/relationships/hyperlink" Target="http://www.olympiazencenter.org/" TargetMode="External"/><Relationship Id="rId37" Type="http://schemas.openxmlformats.org/officeDocument/2006/relationships/hyperlink" Target="http://www.unsui.org/" TargetMode="External"/><Relationship Id="rId40" Type="http://schemas.openxmlformats.org/officeDocument/2006/relationships/hyperlink" Target="http://www.choboji.org/" TargetMode="External"/><Relationship Id="rId45" Type="http://schemas.openxmlformats.org/officeDocument/2006/relationships/hyperlink" Target="http://www.hazymoon.com/" TargetMode="External"/><Relationship Id="rId53" Type="http://schemas.openxmlformats.org/officeDocument/2006/relationships/hyperlink" Target="http://valleyzendo.org/" TargetMode="External"/><Relationship Id="rId58" Type="http://schemas.openxmlformats.org/officeDocument/2006/relationships/hyperlink" Target="http://www.wwzc.org/" TargetMode="External"/><Relationship Id="rId66" Type="http://schemas.openxmlformats.org/officeDocument/2006/relationships/hyperlink" Target="http://www.namgyal.org/" TargetMode="External"/><Relationship Id="rId74" Type="http://schemas.openxmlformats.org/officeDocument/2006/relationships/hyperlink" Target="http://www.zen.ch/" TargetMode="External"/><Relationship Id="rId79" Type="http://schemas.openxmlformats.org/officeDocument/2006/relationships/hyperlink" Target="http://www.ticino.shambhala.ch/" TargetMode="External"/><Relationship Id="rId87" Type="http://schemas.openxmlformats.org/officeDocument/2006/relationships/hyperlink" Target="http://www.norlha.org/" TargetMode="External"/><Relationship Id="rId102" Type="http://schemas.openxmlformats.org/officeDocument/2006/relationships/hyperlink" Target="http://www.shogen-dojo.org/" TargetMode="External"/><Relationship Id="rId110" Type="http://schemas.openxmlformats.org/officeDocument/2006/relationships/hyperlink" Target="http://www.bzs.at/" TargetMode="External"/><Relationship Id="rId115" Type="http://schemas.openxmlformats.org/officeDocument/2006/relationships/hyperlink" Target="http://www.tuschmalerei.ch/" TargetMode="External"/><Relationship Id="rId5" Type="http://schemas.openxmlformats.org/officeDocument/2006/relationships/hyperlink" Target="http://www.zcla.org/" TargetMode="External"/><Relationship Id="rId61" Type="http://schemas.openxmlformats.org/officeDocument/2006/relationships/hyperlink" Target="http://www.bhavanasociety.org/" TargetMode="External"/><Relationship Id="rId82" Type="http://schemas.openxmlformats.org/officeDocument/2006/relationships/hyperlink" Target="http://www.haustao.ch/" TargetMode="External"/><Relationship Id="rId90" Type="http://schemas.openxmlformats.org/officeDocument/2006/relationships/hyperlink" Target="http://www.meditation-basel.ch/" TargetMode="External"/><Relationship Id="rId95" Type="http://schemas.openxmlformats.org/officeDocument/2006/relationships/hyperlink" Target="http://www.buddhismo.ch/" TargetMode="External"/><Relationship Id="rId19" Type="http://schemas.openxmlformats.org/officeDocument/2006/relationships/hyperlink" Target="http://www.greattreetemple.org/" TargetMode="External"/><Relationship Id="rId14" Type="http://schemas.openxmlformats.org/officeDocument/2006/relationships/hyperlink" Target="http://www.mtequity.org/" TargetMode="External"/><Relationship Id="rId22" Type="http://schemas.openxmlformats.org/officeDocument/2006/relationships/hyperlink" Target="http://www.alaska-zen.org/" TargetMode="External"/><Relationship Id="rId27" Type="http://schemas.openxmlformats.org/officeDocument/2006/relationships/hyperlink" Target="http://www.shastaabbey.org/" TargetMode="External"/><Relationship Id="rId30" Type="http://schemas.openxmlformats.org/officeDocument/2006/relationships/hyperlink" Target="http://www.houstonzen.org/" TargetMode="External"/><Relationship Id="rId35" Type="http://schemas.openxmlformats.org/officeDocument/2006/relationships/hyperlink" Target="http://www.aszc.org/" TargetMode="External"/><Relationship Id="rId43" Type="http://schemas.openxmlformats.org/officeDocument/2006/relationships/hyperlink" Target="http://www.furnacemountain.org/" TargetMode="External"/><Relationship Id="rId48" Type="http://schemas.openxmlformats.org/officeDocument/2006/relationships/hyperlink" Target="http://www.rzc.org/" TargetMode="External"/><Relationship Id="rId56" Type="http://schemas.openxmlformats.org/officeDocument/2006/relationships/hyperlink" Target="http://www.stillpointzenbuddhisttemple.org/" TargetMode="External"/><Relationship Id="rId64" Type="http://schemas.openxmlformats.org/officeDocument/2006/relationships/hyperlink" Target="http://watflorida.org/" TargetMode="External"/><Relationship Id="rId69" Type="http://schemas.openxmlformats.org/officeDocument/2006/relationships/hyperlink" Target="http://www.tara.org/" TargetMode="External"/><Relationship Id="rId77" Type="http://schemas.openxmlformats.org/officeDocument/2006/relationships/hyperlink" Target="http://www.zen-geneve.ch/" TargetMode="External"/><Relationship Id="rId100" Type="http://schemas.openxmlformats.org/officeDocument/2006/relationships/hyperlink" Target="http://www.buddhismus-basel.ch/" TargetMode="External"/><Relationship Id="rId105" Type="http://schemas.openxmlformats.org/officeDocument/2006/relationships/hyperlink" Target="http://www.hausderbesinnung.ch/" TargetMode="External"/><Relationship Id="rId113" Type="http://schemas.openxmlformats.org/officeDocument/2006/relationships/hyperlink" Target="http://www.fredvonallmen.ch/" TargetMode="External"/><Relationship Id="rId118" Type="http://schemas.openxmlformats.org/officeDocument/2006/relationships/hyperlink" Target="http://www.drikung.ch/" TargetMode="External"/><Relationship Id="rId8" Type="http://schemas.openxmlformats.org/officeDocument/2006/relationships/hyperlink" Target="http://www.sozenji.org/" TargetMode="External"/><Relationship Id="rId51" Type="http://schemas.openxmlformats.org/officeDocument/2006/relationships/hyperlink" Target="http://www.americanzenteachers.org/" TargetMode="External"/><Relationship Id="rId72" Type="http://schemas.openxmlformats.org/officeDocument/2006/relationships/hyperlink" Target="http://www.deerparkmonastery.org/" TargetMode="External"/><Relationship Id="rId80" Type="http://schemas.openxmlformats.org/officeDocument/2006/relationships/hyperlink" Target="http://www.meditation-zuerich.ch/" TargetMode="External"/><Relationship Id="rId85" Type="http://schemas.openxmlformats.org/officeDocument/2006/relationships/hyperlink" Target="http://bern.shambhala.ch/" TargetMode="External"/><Relationship Id="rId93" Type="http://schemas.openxmlformats.org/officeDocument/2006/relationships/hyperlink" Target="http://www.buddhismusschweiz.ch/" TargetMode="External"/><Relationship Id="rId98" Type="http://schemas.openxmlformats.org/officeDocument/2006/relationships/hyperlink" Target="http://www.vimalakirti.org/" TargetMode="External"/><Relationship Id="rId3" Type="http://schemas.openxmlformats.org/officeDocument/2006/relationships/hyperlink" Target="http://www.zenshuji.org/" TargetMode="External"/><Relationship Id="rId12" Type="http://schemas.openxmlformats.org/officeDocument/2006/relationships/hyperlink" Target="http://www.mro.org/" TargetMode="External"/><Relationship Id="rId17" Type="http://schemas.openxmlformats.org/officeDocument/2006/relationships/hyperlink" Target="http://www.kannondo.org/" TargetMode="External"/><Relationship Id="rId25" Type="http://schemas.openxmlformats.org/officeDocument/2006/relationships/hyperlink" Target="http://www.villagezendo.org/" TargetMode="External"/><Relationship Id="rId33" Type="http://schemas.openxmlformats.org/officeDocument/2006/relationships/hyperlink" Target="http://www.vallejozencenter.org/" TargetMode="External"/><Relationship Id="rId38" Type="http://schemas.openxmlformats.org/officeDocument/2006/relationships/hyperlink" Target="http://www.chicagozen.org/" TargetMode="External"/><Relationship Id="rId46" Type="http://schemas.openxmlformats.org/officeDocument/2006/relationships/hyperlink" Target="http://www.bigmind.org/" TargetMode="External"/><Relationship Id="rId59" Type="http://schemas.openxmlformats.org/officeDocument/2006/relationships/hyperlink" Target="http://www.zencenter.org/" TargetMode="External"/><Relationship Id="rId67" Type="http://schemas.openxmlformats.org/officeDocument/2006/relationships/hyperlink" Target="http://tibetanbuddhist.org/" TargetMode="External"/><Relationship Id="rId103" Type="http://schemas.openxmlformats.org/officeDocument/2006/relationships/hyperlink" Target="http://www.zentrumfuerbuddhismus.ch/" TargetMode="External"/><Relationship Id="rId108" Type="http://schemas.openxmlformats.org/officeDocument/2006/relationships/hyperlink" Target="http://www.zendojobasel.ch/" TargetMode="External"/><Relationship Id="rId116" Type="http://schemas.openxmlformats.org/officeDocument/2006/relationships/hyperlink" Target="http://www.tibet-institut.ch/" TargetMode="External"/><Relationship Id="rId20" Type="http://schemas.openxmlformats.org/officeDocument/2006/relationships/hyperlink" Target="http://www.zenpeacemakers.org/" TargetMode="External"/><Relationship Id="rId41" Type="http://schemas.openxmlformats.org/officeDocument/2006/relationships/hyperlink" Target="http://www.daibosatsu.org/" TargetMode="External"/><Relationship Id="rId54" Type="http://schemas.openxmlformats.org/officeDocument/2006/relationships/hyperlink" Target="http://www.providencezen.org/" TargetMode="External"/><Relationship Id="rId62" Type="http://schemas.openxmlformats.org/officeDocument/2006/relationships/hyperlink" Target="http://www.bodhimonastery.net/" TargetMode="External"/><Relationship Id="rId70" Type="http://schemas.openxmlformats.org/officeDocument/2006/relationships/hyperlink" Target="http://www.hsilai.org/" TargetMode="External"/><Relationship Id="rId75" Type="http://schemas.openxmlformats.org/officeDocument/2006/relationships/hyperlink" Target="http://www.zen-soto.ch/" TargetMode="External"/><Relationship Id="rId83" Type="http://schemas.openxmlformats.org/officeDocument/2006/relationships/hyperlink" Target="http://www.karuna.ch/" TargetMode="External"/><Relationship Id="rId88" Type="http://schemas.openxmlformats.org/officeDocument/2006/relationships/hyperlink" Target="http://www.projet-dzagyel.org/" TargetMode="External"/><Relationship Id="rId91" Type="http://schemas.openxmlformats.org/officeDocument/2006/relationships/hyperlink" Target="http://www.dromtoenpa-bern.ch/" TargetMode="External"/><Relationship Id="rId96" Type="http://schemas.openxmlformats.org/officeDocument/2006/relationships/hyperlink" Target="http://www.tharpa.com/" TargetMode="External"/><Relationship Id="rId111" Type="http://schemas.openxmlformats.org/officeDocument/2006/relationships/hyperlink" Target="http://www.boutiquezen.ch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fzc.org/" TargetMode="External"/><Relationship Id="rId15" Type="http://schemas.openxmlformats.org/officeDocument/2006/relationships/hyperlink" Target="http://www.prairiewindzen.org/" TargetMode="External"/><Relationship Id="rId23" Type="http://schemas.openxmlformats.org/officeDocument/2006/relationships/hyperlink" Target="http://www.eugenezendo.org/" TargetMode="External"/><Relationship Id="rId28" Type="http://schemas.openxmlformats.org/officeDocument/2006/relationships/hyperlink" Target="http://www.oceangatezen.org/" TargetMode="External"/><Relationship Id="rId36" Type="http://schemas.openxmlformats.org/officeDocument/2006/relationships/hyperlink" Target="http://www.bmzc.org/" TargetMode="External"/><Relationship Id="rId49" Type="http://schemas.openxmlformats.org/officeDocument/2006/relationships/hyperlink" Target="http://www.nashvillemindfulness.org/" TargetMode="External"/><Relationship Id="rId57" Type="http://schemas.openxmlformats.org/officeDocument/2006/relationships/hyperlink" Target="http://www.upaya.org/" TargetMode="External"/><Relationship Id="rId106" Type="http://schemas.openxmlformats.org/officeDocument/2006/relationships/hyperlink" Target="http://www.rigpa.ch/" TargetMode="External"/><Relationship Id="rId114" Type="http://schemas.openxmlformats.org/officeDocument/2006/relationships/hyperlink" Target="http://www.samten-tschoeling.ch/" TargetMode="External"/><Relationship Id="rId119" Type="http://schemas.openxmlformats.org/officeDocument/2006/relationships/hyperlink" Target="http://www.garudaswitzerland.org/" TargetMode="External"/><Relationship Id="rId10" Type="http://schemas.openxmlformats.org/officeDocument/2006/relationships/hyperlink" Target="http://www.milwaukeezencenter.org/" TargetMode="External"/><Relationship Id="rId31" Type="http://schemas.openxmlformats.org/officeDocument/2006/relationships/hyperlink" Target="http://www.emptynestzendo.org/" TargetMode="External"/><Relationship Id="rId44" Type="http://schemas.openxmlformats.org/officeDocument/2006/relationships/hyperlink" Target="http://www.greatvow.org/" TargetMode="External"/><Relationship Id="rId52" Type="http://schemas.openxmlformats.org/officeDocument/2006/relationships/hyperlink" Target="http://www.pacificzen.org/" TargetMode="External"/><Relationship Id="rId60" Type="http://schemas.openxmlformats.org/officeDocument/2006/relationships/hyperlink" Target="http://www.zencenterofsyracuse.org/" TargetMode="External"/><Relationship Id="rId65" Type="http://schemas.openxmlformats.org/officeDocument/2006/relationships/hyperlink" Target="http://www.kagyu.org/" TargetMode="External"/><Relationship Id="rId73" Type="http://schemas.openxmlformats.org/officeDocument/2006/relationships/hyperlink" Target="https://www.ligmincha.org/" TargetMode="External"/><Relationship Id="rId78" Type="http://schemas.openxmlformats.org/officeDocument/2006/relationships/hyperlink" Target="http://www.mediter.ch/" TargetMode="External"/><Relationship Id="rId81" Type="http://schemas.openxmlformats.org/officeDocument/2006/relationships/hyperlink" Target="http://www.namkha.org/" TargetMode="External"/><Relationship Id="rId86" Type="http://schemas.openxmlformats.org/officeDocument/2006/relationships/hyperlink" Target="http://www.buddhismus.net/" TargetMode="External"/><Relationship Id="rId94" Type="http://schemas.openxmlformats.org/officeDocument/2006/relationships/hyperlink" Target="http://www.vajradhara.ch/" TargetMode="External"/><Relationship Id="rId99" Type="http://schemas.openxmlformats.org/officeDocument/2006/relationships/hyperlink" Target="http://www.zen-deshimaru.ch/" TargetMode="External"/><Relationship Id="rId101" Type="http://schemas.openxmlformats.org/officeDocument/2006/relationships/hyperlink" Target="http://www.amden-retreat.ch/" TargetMode="External"/><Relationship Id="rId4" Type="http://schemas.openxmlformats.org/officeDocument/2006/relationships/hyperlink" Target="http://www.shinranworks.com/" TargetMode="External"/><Relationship Id="rId9" Type="http://schemas.openxmlformats.org/officeDocument/2006/relationships/hyperlink" Target="http://www.mnzencenter.org/" TargetMode="External"/><Relationship Id="rId13" Type="http://schemas.openxmlformats.org/officeDocument/2006/relationships/hyperlink" Target="http://www.zmc.org/" TargetMode="External"/><Relationship Id="rId18" Type="http://schemas.openxmlformats.org/officeDocument/2006/relationships/hyperlink" Target="http://www.zendust.org/" TargetMode="External"/><Relationship Id="rId39" Type="http://schemas.openxmlformats.org/officeDocument/2006/relationships/hyperlink" Target="http://www.cizny.org/" TargetMode="External"/><Relationship Id="rId109" Type="http://schemas.openxmlformats.org/officeDocument/2006/relationships/hyperlink" Target="http://www.zwirneli.ch/" TargetMode="External"/><Relationship Id="rId34" Type="http://schemas.openxmlformats.org/officeDocument/2006/relationships/hyperlink" Target="http://www.americanzencollege.org/" TargetMode="External"/><Relationship Id="rId50" Type="http://schemas.openxmlformats.org/officeDocument/2006/relationships/hyperlink" Target="http://www.nozt.org/" TargetMode="External"/><Relationship Id="rId55" Type="http://schemas.openxmlformats.org/officeDocument/2006/relationships/hyperlink" Target="http://www.stillmindzendo.org/" TargetMode="External"/><Relationship Id="rId76" Type="http://schemas.openxmlformats.org/officeDocument/2006/relationships/hyperlink" Target="http://www.sotozen.ch/" TargetMode="External"/><Relationship Id="rId97" Type="http://schemas.openxmlformats.org/officeDocument/2006/relationships/hyperlink" Target="http://www.theravada.ch/" TargetMode="External"/><Relationship Id="rId104" Type="http://schemas.openxmlformats.org/officeDocument/2006/relationships/hyperlink" Target="http://www.sotozen-suisse.ch/" TargetMode="External"/><Relationship Id="rId7" Type="http://schemas.openxmlformats.org/officeDocument/2006/relationships/hyperlink" Target="http://www.berkeleyzencenter.org/" TargetMode="External"/><Relationship Id="rId71" Type="http://schemas.openxmlformats.org/officeDocument/2006/relationships/hyperlink" Target="http://www.paofatemple.org/" TargetMode="External"/><Relationship Id="rId92" Type="http://schemas.openxmlformats.org/officeDocument/2006/relationships/hyperlink" Target="http://www.nalanda.ch/" TargetMode="External"/><Relationship Id="rId2" Type="http://schemas.openxmlformats.org/officeDocument/2006/relationships/hyperlink" Target="http://www.tamqui.com/buddhaworld/Buddha_World" TargetMode="External"/><Relationship Id="rId29" Type="http://schemas.openxmlformats.org/officeDocument/2006/relationships/hyperlink" Target="http://www.hsz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ABB45-F15A-4D4A-9D81-F18A3AE8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Магистерская программа МГППУ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2483DA1-843F-4689-ACE1-9024E3676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1064" y="97712"/>
            <a:ext cx="1896020" cy="179847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0EFDA0-BB01-4DEA-BF67-FF46C44F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ВОСТОКА: ЭТНИЧНОСТЬ, РЕЛИГИЯ И МЕЖКУЛЬТУРНАЯ КОММУНИКАЦИЯ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2D5A6A-3BAD-485D-8B78-8D18B4DEBD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7022" y="111499"/>
            <a:ext cx="1871634" cy="2115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1DF563-3E09-4DD6-9CE1-5879CF2AAA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139" y="2478827"/>
            <a:ext cx="5334249" cy="40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6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114284-1ED7-4D75-B2E3-591A20BA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 этнокультурном разнообразии буддийской традиции можно говорить и </a:t>
            </a:r>
            <a:r>
              <a:rPr lang="ru-RU" sz="2800" dirty="0" smtClean="0"/>
              <a:t>по-разному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9EE3B-D1EB-404A-9463-45181572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Буддийский </a:t>
            </a:r>
            <a:r>
              <a:rPr lang="ru-RU" dirty="0"/>
              <a:t>канон называется </a:t>
            </a:r>
            <a:r>
              <a:rPr lang="ru-RU" dirty="0" err="1" smtClean="0"/>
              <a:t>Трипитака</a:t>
            </a:r>
            <a:r>
              <a:rPr lang="ru-RU" dirty="0"/>
              <a:t> (санскр. </a:t>
            </a:r>
            <a:r>
              <a:rPr lang="hi-IN" dirty="0"/>
              <a:t>त्रिपिटक, «</a:t>
            </a:r>
            <a:r>
              <a:rPr lang="ru-RU" dirty="0"/>
              <a:t>Три корзины»; пали, </a:t>
            </a:r>
            <a:r>
              <a:rPr lang="ru-RU" dirty="0" err="1"/>
              <a:t>Типи́така</a:t>
            </a:r>
            <a:r>
              <a:rPr lang="ru-RU" dirty="0"/>
              <a:t> ; кит. </a:t>
            </a:r>
            <a:r>
              <a:rPr lang="ja-JP" altLang="en-US" dirty="0"/>
              <a:t>三藏</a:t>
            </a:r>
            <a:r>
              <a:rPr lang="en-US" altLang="ja-JP" dirty="0"/>
              <a:t>, </a:t>
            </a:r>
            <a:r>
              <a:rPr lang="ru-RU" dirty="0"/>
              <a:t>Сань </a:t>
            </a:r>
            <a:r>
              <a:rPr lang="ru-RU" dirty="0" err="1"/>
              <a:t>Цзан</a:t>
            </a:r>
            <a:r>
              <a:rPr lang="ru-RU" dirty="0"/>
              <a:t>; яп. </a:t>
            </a:r>
            <a:r>
              <a:rPr lang="ja-JP" altLang="en-US" dirty="0"/>
              <a:t>三藏</a:t>
            </a:r>
            <a:r>
              <a:rPr lang="en-US" altLang="ja-JP" dirty="0"/>
              <a:t>, </a:t>
            </a:r>
            <a:r>
              <a:rPr lang="ru-RU" dirty="0" err="1"/>
              <a:t>Сандз</a:t>
            </a:r>
            <a:r>
              <a:rPr lang="en-US" dirty="0" smtClean="0"/>
              <a:t>ō</a:t>
            </a:r>
            <a:r>
              <a:rPr lang="ru-RU" dirty="0" smtClean="0"/>
              <a:t> и т.д.)</a:t>
            </a:r>
          </a:p>
          <a:p>
            <a:r>
              <a:rPr lang="ru-RU" dirty="0"/>
              <a:t>З</a:t>
            </a:r>
            <a:r>
              <a:rPr lang="ru-RU" dirty="0" smtClean="0"/>
              <a:t>начительную роль в распространении буддизма сыграл царь </a:t>
            </a:r>
            <a:r>
              <a:rPr lang="ru-RU" dirty="0" err="1" smtClean="0"/>
              <a:t>Ашока</a:t>
            </a:r>
            <a:r>
              <a:rPr lang="ru-RU" dirty="0" smtClean="0"/>
              <a:t>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dhamma.ru/lib/ashoka/05ashoka.htm</a:t>
            </a:r>
            <a:r>
              <a:rPr lang="ru-RU" dirty="0" smtClean="0"/>
              <a:t>) </a:t>
            </a:r>
            <a:endParaRPr lang="en-US" dirty="0" smtClean="0"/>
          </a:p>
          <a:p>
            <a:r>
              <a:rPr lang="ru-RU" dirty="0"/>
              <a:t>В 3 веке до н.э. сын и дочь </a:t>
            </a:r>
            <a:r>
              <a:rPr lang="ru-RU" dirty="0" smtClean="0"/>
              <a:t>царя </a:t>
            </a:r>
            <a:r>
              <a:rPr lang="ru-RU" dirty="0" err="1"/>
              <a:t>Ашоки</a:t>
            </a:r>
            <a:r>
              <a:rPr lang="ru-RU" dirty="0"/>
              <a:t> принесли буддийскую традицию на </a:t>
            </a:r>
            <a:r>
              <a:rPr lang="ru-RU" dirty="0" smtClean="0"/>
              <a:t>Шри-Ланку</a:t>
            </a:r>
          </a:p>
          <a:p>
            <a:r>
              <a:rPr lang="ru-RU" dirty="0"/>
              <a:t>Ранние сутры передавались изустно монахами и монахинями. Согласно </a:t>
            </a:r>
            <a:r>
              <a:rPr lang="ru-RU" dirty="0" err="1"/>
              <a:t>ланкийским</a:t>
            </a:r>
            <a:r>
              <a:rPr lang="ru-RU" dirty="0"/>
              <a:t> легендам эти тексты были записаны в 1 веке до н.э. и легли в основу того, что сейчас называется </a:t>
            </a:r>
            <a:r>
              <a:rPr lang="ru-RU" dirty="0" err="1"/>
              <a:t>палийским</a:t>
            </a:r>
            <a:r>
              <a:rPr lang="ru-RU" dirty="0"/>
              <a:t> каноном. Постепенно создавался корпус комментариев на </a:t>
            </a:r>
            <a:r>
              <a:rPr lang="ru-RU" dirty="0" err="1"/>
              <a:t>старосингальском</a:t>
            </a:r>
            <a:r>
              <a:rPr lang="ru-RU" dirty="0"/>
              <a:t> языке, которые были объединены в свод и переведены на язык пали в 5 веке н.э. великим буддийским учёным </a:t>
            </a:r>
            <a:r>
              <a:rPr lang="ru-RU" dirty="0" err="1"/>
              <a:t>Буддагхошей</a:t>
            </a:r>
            <a:r>
              <a:rPr lang="ru-RU" dirty="0"/>
              <a:t>. Через сто лет </a:t>
            </a:r>
            <a:r>
              <a:rPr lang="ru-RU" dirty="0" err="1"/>
              <a:t>Дхаммапала</a:t>
            </a:r>
            <a:r>
              <a:rPr lang="ru-RU" dirty="0"/>
              <a:t> дополнил этот массив текстов новыми переводами и комментариями. Сегодня язык пали – это язык всех последователей </a:t>
            </a:r>
            <a:r>
              <a:rPr lang="ru-RU" dirty="0" err="1"/>
              <a:t>Тхеравады</a:t>
            </a:r>
            <a:endParaRPr lang="ru-RU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47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5C755-D05D-456B-83AE-7BF89CEA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Текст на </a:t>
            </a:r>
            <a:r>
              <a:rPr lang="ru-RU" dirty="0" smtClean="0"/>
              <a:t>пали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i-IN" dirty="0" smtClean="0"/>
              <a:t>पालि</a:t>
            </a:r>
            <a:r>
              <a:rPr lang="ru-RU" dirty="0" smtClean="0"/>
              <a:t> </a:t>
            </a:r>
            <a:r>
              <a:rPr lang="ru-RU" sz="1400" dirty="0"/>
              <a:t>индийская группа индоевропейской языковой семьи.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ACFFCA-9EA0-4F98-A23A-041037A9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Appam pi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saṃhitaṃ</a:t>
            </a:r>
            <a:r>
              <a:rPr lang="en-US" dirty="0"/>
              <a:t> </a:t>
            </a:r>
            <a:r>
              <a:rPr lang="en-US" dirty="0" err="1"/>
              <a:t>bhāsamāno</a:t>
            </a:r>
            <a:r>
              <a:rPr lang="en-US" dirty="0"/>
              <a:t> </a:t>
            </a:r>
            <a:r>
              <a:rPr lang="en-US" dirty="0" err="1"/>
              <a:t>dhammassa</a:t>
            </a:r>
            <a:r>
              <a:rPr lang="en-US" dirty="0"/>
              <a:t> </a:t>
            </a:r>
            <a:r>
              <a:rPr lang="en-US" dirty="0" err="1"/>
              <a:t>hoti</a:t>
            </a:r>
            <a:r>
              <a:rPr lang="en-US" dirty="0"/>
              <a:t> </a:t>
            </a:r>
            <a:r>
              <a:rPr lang="en-US" dirty="0" err="1"/>
              <a:t>anudhammacārī</a:t>
            </a:r>
            <a:r>
              <a:rPr lang="en-US" dirty="0"/>
              <a:t>, </a:t>
            </a:r>
            <a:r>
              <a:rPr lang="en-US" dirty="0" err="1"/>
              <a:t>rāgañ</a:t>
            </a:r>
            <a:r>
              <a:rPr lang="en-US" dirty="0"/>
              <a:t> ca </a:t>
            </a:r>
            <a:r>
              <a:rPr lang="en-US" dirty="0" err="1"/>
              <a:t>dosañ</a:t>
            </a:r>
            <a:r>
              <a:rPr lang="en-US" dirty="0"/>
              <a:t> ca </a:t>
            </a:r>
            <a:r>
              <a:rPr lang="en-US" dirty="0" err="1"/>
              <a:t>pahāya</a:t>
            </a:r>
            <a:r>
              <a:rPr lang="en-US" dirty="0"/>
              <a:t> </a:t>
            </a:r>
            <a:r>
              <a:rPr lang="en-US" dirty="0" err="1"/>
              <a:t>mohaṃ</a:t>
            </a:r>
            <a:r>
              <a:rPr lang="en-US" dirty="0"/>
              <a:t> </a:t>
            </a:r>
            <a:r>
              <a:rPr lang="en-US" dirty="0" err="1"/>
              <a:t>sammāppajāno</a:t>
            </a:r>
            <a:r>
              <a:rPr lang="en-US" dirty="0"/>
              <a:t> </a:t>
            </a:r>
            <a:r>
              <a:rPr lang="en-US" dirty="0" err="1"/>
              <a:t>suvimuttacitto</a:t>
            </a:r>
            <a:r>
              <a:rPr lang="en-US" dirty="0"/>
              <a:t>, a</a:t>
            </a:r>
            <a:endParaRPr lang="ru-RU" dirty="0"/>
          </a:p>
          <a:p>
            <a:r>
              <a:rPr lang="en-US" dirty="0" err="1"/>
              <a:t>nupādiyāno</a:t>
            </a:r>
            <a:r>
              <a:rPr lang="en-US" dirty="0"/>
              <a:t> </a:t>
            </a:r>
            <a:r>
              <a:rPr lang="en-US" dirty="0" err="1"/>
              <a:t>idha</a:t>
            </a:r>
            <a:r>
              <a:rPr lang="en-US" dirty="0"/>
              <a:t> </a:t>
            </a:r>
            <a:r>
              <a:rPr lang="en-US" dirty="0" err="1"/>
              <a:t>vā</a:t>
            </a:r>
            <a:r>
              <a:rPr lang="en-US" dirty="0"/>
              <a:t> </a:t>
            </a:r>
            <a:r>
              <a:rPr lang="en-US" dirty="0" err="1"/>
              <a:t>huraṃ</a:t>
            </a:r>
            <a:r>
              <a:rPr lang="en-US" dirty="0"/>
              <a:t> </a:t>
            </a:r>
            <a:r>
              <a:rPr lang="en-US" dirty="0" err="1"/>
              <a:t>vā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bhāgavā</a:t>
            </a:r>
            <a:r>
              <a:rPr lang="en-US" dirty="0"/>
              <a:t> </a:t>
            </a:r>
            <a:r>
              <a:rPr lang="en-US" dirty="0" err="1"/>
              <a:t>sāmaññassa</a:t>
            </a:r>
            <a:r>
              <a:rPr lang="en-US" dirty="0"/>
              <a:t> </a:t>
            </a:r>
            <a:r>
              <a:rPr lang="en-US" dirty="0" err="1"/>
              <a:t>hoti</a:t>
            </a:r>
            <a:r>
              <a:rPr lang="en-US" dirty="0"/>
              <a:t>.</a:t>
            </a:r>
            <a:endParaRPr lang="ru-RU" dirty="0"/>
          </a:p>
          <a:p>
            <a:r>
              <a:rPr lang="ru-RU" b="1" dirty="0"/>
              <a:t>Перевод</a:t>
            </a:r>
            <a:r>
              <a:rPr lang="ru-RU" dirty="0"/>
              <a:t>:</a:t>
            </a:r>
          </a:p>
          <a:p>
            <a:r>
              <a:rPr lang="ru-RU" dirty="0"/>
              <a:t>Даже если он читает немного Священных Писаний, но живет в истине согласно Дхарме, оставив вожделение, ненависть и заблуждение, он обладает правильным знанием с хорошо развитым разумом, не привязанным ни к чему, ни в этом мире, ни в другой, он разделяет [благословения] монашества. (источник: </a:t>
            </a:r>
            <a:r>
              <a:rPr lang="en-US" dirty="0"/>
              <a:t>Digital Library &amp; Museum of Buddhist studies</a:t>
            </a:r>
            <a:r>
              <a:rPr lang="ru-RU" dirty="0"/>
              <a:t>//</a:t>
            </a:r>
            <a:r>
              <a:rPr lang="en-US" dirty="0"/>
              <a:t>http://buddhism.lib.ntu.edu.tw/DLMBS/en/</a:t>
            </a: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0017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E17EA-CC4A-4BCD-8182-C49EF0EF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Санскритская </a:t>
            </a:r>
            <a:r>
              <a:rPr lang="ru-RU" dirty="0" smtClean="0"/>
              <a:t>традиция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sz="1300" dirty="0" smtClean="0"/>
              <a:t>Санскрит </a:t>
            </a:r>
            <a:r>
              <a:rPr lang="ru-RU" sz="1300" dirty="0"/>
              <a:t>- классический и священный язык </a:t>
            </a:r>
            <a:r>
              <a:rPr lang="ru-RU" sz="1300" dirty="0" smtClean="0"/>
              <a:t>Индии; </a:t>
            </a:r>
            <a:r>
              <a:rPr lang="ru-RU" sz="1300" dirty="0"/>
              <a:t>принадлежит к индийской группе индоевропейских языков.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B7FBDB-CB20-4A4A-81D0-37CCDCC55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Санскритская традиция возникла в 1 веке н.э. в Индии. По мере формирования различных мнений, комментаторских традиций и постановки вопросов, в рамках этой традиции развивались различные философские системы, например, </a:t>
            </a:r>
            <a:r>
              <a:rPr lang="ru-RU" dirty="0" err="1"/>
              <a:t>мадхьямика</a:t>
            </a:r>
            <a:r>
              <a:rPr lang="ru-RU" dirty="0"/>
              <a:t> </a:t>
            </a:r>
            <a:r>
              <a:rPr lang="ru-RU" dirty="0" smtClean="0"/>
              <a:t>,которая </a:t>
            </a:r>
            <a:r>
              <a:rPr lang="ru-RU" dirty="0"/>
              <a:t>сейчас является базовой для буддизма в Тибете и во всех регионах мира, где эта традиция обладает влиянием</a:t>
            </a:r>
          </a:p>
          <a:p>
            <a:r>
              <a:rPr lang="ru-RU" dirty="0"/>
              <a:t>автором философской школы </a:t>
            </a:r>
            <a:r>
              <a:rPr lang="ru-RU" dirty="0" err="1"/>
              <a:t>мадхьямика</a:t>
            </a:r>
            <a:r>
              <a:rPr lang="ru-RU" dirty="0"/>
              <a:t> является </a:t>
            </a:r>
            <a:r>
              <a:rPr lang="ru-RU" dirty="0" err="1"/>
              <a:t>Нагарджуна</a:t>
            </a:r>
            <a:r>
              <a:rPr lang="ru-RU" dirty="0"/>
              <a:t>, великий философ и буддийский учёный 1-2 веков н.э. и его последователь </a:t>
            </a:r>
            <a:r>
              <a:rPr lang="ru-RU" dirty="0" err="1"/>
              <a:t>Чандракирти</a:t>
            </a:r>
            <a:r>
              <a:rPr lang="ru-RU" dirty="0"/>
              <a:t>, живший в 7 веке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62" y="3716482"/>
            <a:ext cx="200025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3518" y="4308764"/>
            <a:ext cx="1653765" cy="2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мы рассмотрим один из самых важных текстов в буддийской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569" y="2133600"/>
            <a:ext cx="8915400" cy="3777622"/>
          </a:xfrm>
        </p:spPr>
        <p:txBody>
          <a:bodyPr/>
          <a:lstStyle/>
          <a:p>
            <a:r>
              <a:rPr lang="ru-RU" dirty="0" smtClean="0"/>
              <a:t>Сутра Сердца</a:t>
            </a:r>
          </a:p>
          <a:p>
            <a:r>
              <a:rPr lang="ru-RU" dirty="0" smtClean="0"/>
              <a:t>Относиться к текстам </a:t>
            </a:r>
            <a:r>
              <a:rPr lang="ru-RU" dirty="0" err="1" smtClean="0"/>
              <a:t>Праджняпарамиты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Является концентрированным изложением учения о Пустоте</a:t>
            </a:r>
          </a:p>
          <a:p>
            <a:r>
              <a:rPr lang="en-US" dirty="0">
                <a:hlinkClick r:id="rId2"/>
              </a:rPr>
              <a:t>https://www.oum.ru/literature/buddizm/sutra-serdca-pradjnyaparamiti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8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8799E-3F85-4219-92B4-ECA9E6C8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Сутра Сердца на санскрите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27ACADB-C4FE-46ED-8726-0C963CEF8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4218" y="446088"/>
            <a:ext cx="4399189" cy="541496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FFA432-DCF3-42AD-AE1A-78FBD9029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Бхагавати</a:t>
            </a:r>
            <a:r>
              <a:rPr lang="ru-RU" dirty="0"/>
              <a:t> </a:t>
            </a:r>
            <a:r>
              <a:rPr lang="ru-RU" dirty="0" err="1"/>
              <a:t>Праджняпарамита</a:t>
            </a:r>
            <a:r>
              <a:rPr lang="ru-RU" dirty="0"/>
              <a:t> </a:t>
            </a:r>
            <a:r>
              <a:rPr lang="ru-RU" dirty="0" err="1"/>
              <a:t>Хридайя</a:t>
            </a:r>
            <a:r>
              <a:rPr lang="ru-RU" dirty="0"/>
              <a:t> сутра</a:t>
            </a:r>
          </a:p>
          <a:p>
            <a:r>
              <a:rPr lang="en-US" dirty="0">
                <a:hlinkClick r:id="rId3"/>
              </a:rPr>
              <a:t>https://www.youtube.com/watch?v=zwTwic1p_Tk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0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1FBE6-3624-46A9-8BBF-6F4D2CFB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Тибетский канон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тибетский </a:t>
            </a:r>
            <a:r>
              <a:rPr lang="ru-RU" sz="1400" dirty="0"/>
              <a:t>язык относится к тибето-бирманской группе сино-тибетской языковой семьи, </a:t>
            </a:r>
            <a:r>
              <a:rPr lang="ru-RU" sz="1400" dirty="0" smtClean="0"/>
              <a:t>формирование </a:t>
            </a:r>
            <a:r>
              <a:rPr lang="ru-RU" sz="1400" dirty="0"/>
              <a:t>литературного языка связано с буддизмом и переводом буддийских текстов с санскрита. Древнейший памятник — надпись в монастыре </a:t>
            </a:r>
            <a:r>
              <a:rPr lang="ru-RU" sz="1400" dirty="0" err="1"/>
              <a:t>Самье</a:t>
            </a:r>
            <a:r>
              <a:rPr lang="ru-RU" sz="1400" dirty="0"/>
              <a:t>, VII </a:t>
            </a:r>
            <a:r>
              <a:rPr lang="ru-RU" sz="1400" dirty="0" smtClean="0"/>
              <a:t>век</a:t>
            </a: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B95588-0168-427E-9736-87BA625C2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Первая версия тибетского канона появилась в 1411 году, и была отредактирована в 16 веке </a:t>
            </a:r>
            <a:r>
              <a:rPr lang="ru-RU" dirty="0" err="1"/>
              <a:t>Будоном</a:t>
            </a:r>
            <a:r>
              <a:rPr lang="ru-RU" dirty="0"/>
              <a:t> </a:t>
            </a:r>
            <a:r>
              <a:rPr lang="ru-RU" dirty="0" err="1" smtClean="0"/>
              <a:t>Римпоче</a:t>
            </a:r>
            <a:endParaRPr lang="ru-RU" dirty="0"/>
          </a:p>
          <a:p>
            <a:r>
              <a:rPr lang="ru-RU" dirty="0"/>
              <a:t>Для примера снова привожу текст одной из самых значимых сутр – Сутру Сердца (</a:t>
            </a:r>
            <a:r>
              <a:rPr lang="ru-RU" dirty="0" err="1"/>
              <a:t>Бхагавати</a:t>
            </a:r>
            <a:r>
              <a:rPr lang="ru-RU" dirty="0"/>
              <a:t> </a:t>
            </a:r>
            <a:r>
              <a:rPr lang="ru-RU" dirty="0" err="1"/>
              <a:t>Праджняпарамита</a:t>
            </a:r>
            <a:r>
              <a:rPr lang="ru-RU" dirty="0"/>
              <a:t> </a:t>
            </a:r>
            <a:r>
              <a:rPr lang="ru-RU" dirty="0" err="1"/>
              <a:t>Хридайя</a:t>
            </a:r>
            <a:r>
              <a:rPr lang="ru-RU" dirty="0"/>
              <a:t>). </a:t>
            </a:r>
          </a:p>
          <a:p>
            <a:r>
              <a:rPr lang="ru-RU" dirty="0" smtClean="0"/>
              <a:t>Послушать сутру </a:t>
            </a:r>
            <a:r>
              <a:rPr lang="ru-RU" dirty="0"/>
              <a:t>в исполнении </a:t>
            </a:r>
            <a:r>
              <a:rPr lang="ru-RU" dirty="0" smtClean="0"/>
              <a:t>ЧОГЬЯЛА </a:t>
            </a:r>
            <a:r>
              <a:rPr lang="ru-RU" dirty="0"/>
              <a:t>НАМКАЯ НОРБУ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РИМПОЧЕ можно здесь: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http://www.rinchenling.ru/uchitel/chogyal-namkhai-norbu/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321D20-E90E-4CA9-A6DF-29E9A4C29C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578" y="3726873"/>
            <a:ext cx="2313107" cy="1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5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2FE37-9B13-4293-95E6-CEE8D3F7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Китайский </a:t>
            </a:r>
            <a:r>
              <a:rPr lang="ru-RU" dirty="0" smtClean="0"/>
              <a:t>канон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400" dirty="0" smtClean="0"/>
              <a:t>китайский </a:t>
            </a:r>
            <a:r>
              <a:rPr lang="ru-RU" sz="1400" dirty="0"/>
              <a:t>язык относится к сино-тибетской языковой семье. </a:t>
            </a:r>
            <a:r>
              <a:rPr lang="ru-RU" sz="1400" dirty="0" smtClean="0"/>
              <a:t>В </a:t>
            </a:r>
            <a:r>
              <a:rPr lang="ru-RU" sz="1400" dirty="0"/>
              <a:t>стандартной форме является одним из рабочих языков </a:t>
            </a:r>
            <a:r>
              <a:rPr lang="ru-RU" sz="1400" dirty="0" smtClean="0"/>
              <a:t>ООН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24BAD6-01BC-465B-A7D4-711F54D6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Китайский канон был впервые опубликован в конце 10 века </a:t>
            </a:r>
            <a:r>
              <a:rPr lang="ru-RU" dirty="0" err="1"/>
              <a:t>н.э</a:t>
            </a:r>
            <a:r>
              <a:rPr lang="ru-RU" dirty="0"/>
              <a:t> </a:t>
            </a:r>
          </a:p>
          <a:p>
            <a:r>
              <a:rPr lang="ru-RU" dirty="0"/>
              <a:t>В отличие от Палийского и Тибетского канонов, в Китайском каноне четыре корзины (части). То есть помимо корзины </a:t>
            </a:r>
            <a:r>
              <a:rPr lang="ru-RU" dirty="0" err="1"/>
              <a:t>винаи</a:t>
            </a:r>
            <a:r>
              <a:rPr lang="ru-RU" dirty="0"/>
              <a:t> (свод правил монашеской жизни), корзины сутр (медитативное сосредоточение) и корзины </a:t>
            </a:r>
            <a:r>
              <a:rPr lang="ru-RU" dirty="0" err="1"/>
              <a:t>абхидхармы</a:t>
            </a:r>
            <a:r>
              <a:rPr lang="ru-RU" dirty="0"/>
              <a:t> (мудрость), в китайский канон входит сборник текстов, написанных на китайском языке (комментарии, переводы, в том числе и из первых двух канонов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2"/>
              </a:rPr>
              <a:t>https://ling-lung.blogspot.com/search?q=%D1%81%D1%83%D1%82%D1%80%D0%B0+%</a:t>
            </a:r>
            <a:r>
              <a:rPr lang="en-US" dirty="0" smtClean="0">
                <a:hlinkClick r:id="rId2"/>
              </a:rPr>
              <a:t>D1%81%D0%B5%D1%80%D0%B4%D1%86%D0%B0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87D18D-51EE-40E7-8C18-7FDBB7A34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160" y="5306291"/>
            <a:ext cx="3773452" cy="14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6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17ACD-8149-4F1F-A73F-0F9A9FBC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основания буддийской психологии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6AB870-593E-4CA2-9B9A-A8A5AE2197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Объекты Прибежища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A0E8E0-74AC-4A43-A796-1A3D11531B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качестве иллюстрации для обзорной лекции мы рассмотрим только объекты Прибежища</a:t>
            </a:r>
          </a:p>
          <a:p>
            <a:r>
              <a:rPr lang="ru-RU" dirty="0" smtClean="0"/>
              <a:t>Комплекс буддийской психологии составляют также и другие идеи и положения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4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Прибежища: Будда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Будда жил и проповедовал в 6-5 веках до н.э., однако даты его жизни до сих пор уточняются</a:t>
            </a:r>
          </a:p>
          <a:p>
            <a:r>
              <a:rPr lang="ru-RU" dirty="0" smtClean="0"/>
              <a:t>Родился в </a:t>
            </a:r>
            <a:r>
              <a:rPr lang="ru-RU" dirty="0" err="1" smtClean="0"/>
              <a:t>Лумбини</a:t>
            </a:r>
            <a:r>
              <a:rPr lang="ru-RU" dirty="0" smtClean="0"/>
              <a:t>, полного просветления достиг в 35 лет в </a:t>
            </a:r>
            <a:r>
              <a:rPr lang="ru-RU" dirty="0" err="1" smtClean="0"/>
              <a:t>Бодхгае</a:t>
            </a:r>
            <a:endParaRPr lang="ru-RU" dirty="0" smtClean="0"/>
          </a:p>
          <a:p>
            <a:r>
              <a:rPr lang="ru-RU" dirty="0" smtClean="0"/>
              <a:t>До своего ухода проповедовал в различных регионах Индии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3882" y="4241007"/>
            <a:ext cx="3273836" cy="2176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735" y="3696035"/>
            <a:ext cx="2261812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94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Объекты </a:t>
            </a:r>
            <a:r>
              <a:rPr lang="ru-RU" dirty="0" smtClean="0"/>
              <a:t>Прибежища</a:t>
            </a:r>
            <a:r>
              <a:rPr lang="ru-RU" dirty="0"/>
              <a:t>: ДХАРМА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харма </a:t>
            </a:r>
            <a:r>
              <a:rPr lang="ru-RU" dirty="0"/>
              <a:t>— </a:t>
            </a:r>
            <a:r>
              <a:rPr lang="ru-RU" dirty="0" smtClean="0"/>
              <a:t>это </a:t>
            </a:r>
            <a:r>
              <a:rPr lang="ru-RU" dirty="0"/>
              <a:t>практический аспект </a:t>
            </a:r>
            <a:r>
              <a:rPr lang="ru-RU" dirty="0" smtClean="0"/>
              <a:t>буддизма</a:t>
            </a:r>
          </a:p>
          <a:p>
            <a:r>
              <a:rPr lang="ru-RU" dirty="0" err="1" smtClean="0"/>
              <a:t>Буддагхоша</a:t>
            </a:r>
            <a:r>
              <a:rPr lang="ru-RU" dirty="0" smtClean="0"/>
              <a:t> </a:t>
            </a:r>
            <a:r>
              <a:rPr lang="ru-RU" dirty="0"/>
              <a:t>включает в значение дхармы также собрание буддийских текстов, космический закон и всю проповедь учения.</a:t>
            </a:r>
          </a:p>
          <a:p>
            <a:r>
              <a:rPr lang="ru-RU" dirty="0" smtClean="0"/>
              <a:t>Дхарма в эдиктах </a:t>
            </a:r>
            <a:r>
              <a:rPr lang="ru-RU" dirty="0" err="1" smtClean="0"/>
              <a:t>Ашоки</a:t>
            </a:r>
            <a:r>
              <a:rPr lang="ru-RU" dirty="0" smtClean="0"/>
              <a:t> близка понятию естественной морали.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91375" y="2582441"/>
            <a:ext cx="4313238" cy="28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3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4A899F-6F01-425C-9247-031FFFF2F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Культурно-исторические и культурно-психологические особенности буддийских регионов мира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31FFE4-90FB-4496-9148-9A4C93BF4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Обзорная лекция</a:t>
            </a:r>
          </a:p>
          <a:p>
            <a:r>
              <a:rPr lang="ru-RU" dirty="0"/>
              <a:t>Александрова Елена Андреевна, кандидат культурологии</a:t>
            </a:r>
          </a:p>
          <a:p>
            <a:r>
              <a:rPr lang="ru-RU" dirty="0"/>
              <a:t>Доцент кафедры этнопсихологии </a:t>
            </a:r>
            <a:r>
              <a:rPr lang="ru-RU" dirty="0" smtClean="0"/>
              <a:t>и психологических проблем поликультурного образования МГППУ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78A4E-FF8C-4793-9E98-64637F83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Прибежища: </a:t>
            </a:r>
            <a:r>
              <a:rPr lang="ru-RU" dirty="0" err="1" smtClean="0"/>
              <a:t>сангха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B50169-FC82-42C8-89CA-F82ED0EA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Сангха – это собрание монахов и монахинь </a:t>
            </a:r>
          </a:p>
          <a:p>
            <a:r>
              <a:rPr lang="ru-RU" dirty="0"/>
              <a:t>Сангхой может называться община минимум из четырёх полностью посвящённых монахов или монахинь (</a:t>
            </a:r>
            <a:r>
              <a:rPr lang="ru-RU" dirty="0" err="1"/>
              <a:t>бхигшу</a:t>
            </a:r>
            <a:r>
              <a:rPr lang="ru-RU" dirty="0"/>
              <a:t> и </a:t>
            </a:r>
            <a:r>
              <a:rPr lang="ru-RU" dirty="0" err="1"/>
              <a:t>бхигшуни</a:t>
            </a:r>
            <a:r>
              <a:rPr lang="ru-RU" dirty="0"/>
              <a:t>)</a:t>
            </a:r>
          </a:p>
          <a:p>
            <a:r>
              <a:rPr lang="ru-RU" dirty="0"/>
              <a:t>Монашествующие должны обязательно выполнять три практики: исповедь раз в две недели, затвор в сезон дождей и церемонию обращения за мнением других членов </a:t>
            </a:r>
            <a:r>
              <a:rPr lang="ru-RU" dirty="0" err="1" smtClean="0"/>
              <a:t>сангхи</a:t>
            </a:r>
            <a:endParaRPr lang="ru-RU" dirty="0" smtClean="0"/>
          </a:p>
          <a:p>
            <a:r>
              <a:rPr lang="ru-RU" dirty="0" smtClean="0"/>
              <a:t>Источник изображения:</a:t>
            </a:r>
          </a:p>
          <a:p>
            <a:r>
              <a:rPr lang="en-US" dirty="0"/>
              <a:t>http://drepunggomang.ru/o-monastyire-drepung-gomang/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3974" y="5020115"/>
            <a:ext cx="3055269" cy="18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0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Будда говорил о том, что для нормальной жизни общины также необходимо «</a:t>
            </a:r>
            <a:r>
              <a:rPr lang="ru-RU" dirty="0" err="1"/>
              <a:t>четырёхчастное</a:t>
            </a:r>
            <a:r>
              <a:rPr lang="ru-RU" dirty="0"/>
              <a:t> собрание», состоящее, помимо монахов и монахинь, ещё и из мирян, принявших прибежище и пять обетов (не убивать, не воровать, не лгать, не вести распущенный образ жизни и не употреблять такие вещества, как алкоголь и наркотики)</a:t>
            </a:r>
          </a:p>
          <a:p>
            <a:pPr algn="just"/>
            <a:r>
              <a:rPr lang="ru-RU" sz="2000" b="1" dirty="0"/>
              <a:t>Таким образом, в число психологических и ценностных характеристик жизни </a:t>
            </a:r>
            <a:r>
              <a:rPr lang="ru-RU" sz="2000" b="1" dirty="0" err="1"/>
              <a:t>сангхи</a:t>
            </a:r>
            <a:r>
              <a:rPr lang="ru-RU" sz="2000" b="1" dirty="0"/>
              <a:t> ( и тех, для кого она является объектом для подражания) входят размышление и анализ над собственным поведением, поступками, мыслительным процессом, постоянная </a:t>
            </a:r>
            <a:r>
              <a:rPr lang="ru-RU" sz="2000" b="1"/>
              <a:t>бдительность </a:t>
            </a:r>
            <a:r>
              <a:rPr lang="ru-RU" sz="2000" b="1" smtClean="0"/>
              <a:t>сознания. </a:t>
            </a:r>
            <a:r>
              <a:rPr lang="ru-RU" sz="2000" b="1" dirty="0"/>
              <a:t>А также соотнесение себя с окружающими. 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798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CE140-04DF-4147-9A89-A0493186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Этнокультурный субстрат в Буддизме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2F80B-8499-405A-B598-B86E1705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любой мировой религии, то есть религии, перешагнувшей границы этносов и государств, присутствует ярко выраженный специфический субстрат, отражающий это движение и сопровождающее его приспособление к культурной специфике каждого региона и народа.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Буддизм приспосабливается за счёт внутренней гибкости, основанной, между прочим и на непосредственном слове основателя, который всегда говорил, что даёт Учение на том языке, который будет понятен конкретному слушателю</a:t>
            </a:r>
          </a:p>
          <a:p>
            <a:pPr marL="0" indent="0">
              <a:buNone/>
            </a:pPr>
            <a:r>
              <a:rPr lang="ru-RU" b="1" dirty="0" smtClean="0"/>
              <a:t>Таким </a:t>
            </a:r>
            <a:r>
              <a:rPr lang="ru-RU" b="1" dirty="0"/>
              <a:t>образом, ещё одной психологической характеристикой Буддизма является открытость к аудитории и готовность осуществлять </a:t>
            </a:r>
            <a:r>
              <a:rPr lang="ru-RU" b="1" u="sng" dirty="0"/>
              <a:t>перевод</a:t>
            </a:r>
            <a:r>
              <a:rPr lang="ru-RU" b="1" dirty="0"/>
              <a:t> </a:t>
            </a:r>
            <a:r>
              <a:rPr lang="ru-RU" b="1" u="sng" dirty="0"/>
              <a:t>на разные языки</a:t>
            </a:r>
            <a:r>
              <a:rPr lang="ru-RU" b="1" dirty="0"/>
              <a:t> в максимально широком смысле этого </a:t>
            </a:r>
            <a:r>
              <a:rPr lang="ru-RU" b="1" dirty="0" smtClean="0"/>
              <a:t>слова: первичные и вторичные моделирующие системы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05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источники изображений и аудио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o-buddizme.ru/strany/v-kakikh-stranakh-buddizm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www.tamqui.com/buddhaworld/Buddha_World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dhamma.ru/lib/ashoka/05ashoka.htm</a:t>
            </a:r>
            <a:r>
              <a:rPr lang="ru-RU" dirty="0" smtClean="0"/>
              <a:t> </a:t>
            </a:r>
          </a:p>
          <a:p>
            <a:r>
              <a:rPr lang="en-US" dirty="0"/>
              <a:t> Digital Library &amp; Museum of Buddhist studies//http://</a:t>
            </a:r>
            <a:r>
              <a:rPr lang="en-US" dirty="0" smtClean="0"/>
              <a:t>buddhism.lib.ntu.edu.tw/DLMBS/en/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www.youtube.com/watch?v=zwTwic1p_Tk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6"/>
              </a:rPr>
              <a:t>http://www.rinchenling.ru/uchitel/chogyal-namkhai-norbu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7"/>
              </a:rPr>
              <a:t>https://ling-lung.blogspot.com/search?q=%D1%81%D1%83%D1%82%D1%80%D0%B0+%</a:t>
            </a:r>
            <a:r>
              <a:rPr lang="en-US" dirty="0" smtClean="0">
                <a:hlinkClick r:id="rId7"/>
              </a:rPr>
              <a:t>D1%81%D0%B5%D1%80%D0%B4%D1%86%D0%B0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 </a:t>
            </a:r>
            <a:r>
              <a:rPr lang="en-US" dirty="0">
                <a:hlinkClick r:id="rId8"/>
              </a:rPr>
              <a:t>http://drepunggomang.ru/o-monastyire-drepung-gomang</a:t>
            </a:r>
            <a:r>
              <a:rPr lang="en-US" dirty="0" smtClean="0">
                <a:hlinkClick r:id="rId8"/>
              </a:rPr>
              <a:t>/</a:t>
            </a:r>
            <a:r>
              <a:rPr lang="ru-RU" dirty="0" smtClean="0"/>
              <a:t> </a:t>
            </a:r>
            <a:endParaRPr lang="en-US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64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ABB45-F15A-4D4A-9D81-F18A3AE8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Магистерская программа МГППУ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2483DA1-843F-4689-ACE1-9024E3676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1064" y="97712"/>
            <a:ext cx="1896020" cy="179847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0EFDA0-BB01-4DEA-BF67-FF46C44F2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ВОСТОКА: ЭТНИЧНОСТЬ, РЕЛИГИЯ И МЕЖКУЛЬТУРНАЯ КОММУНИКАЦИЯ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2D5A6A-3BAD-485D-8B78-8D18B4DEBD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7022" y="111499"/>
            <a:ext cx="1871634" cy="21154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1DF563-3E09-4DD6-9CE1-5879CF2AAA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139" y="2478827"/>
            <a:ext cx="5334249" cy="40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3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A02A9-95F9-431A-B4A1-4D52BE96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2F652F-336A-47F4-B89C-EDEE8C929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магистерской программы Психология Востока: этничность, религия и межкультурная коммуникация я читаю курс, который охватывает различные религиозные традиции Восточной Азии</a:t>
            </a:r>
          </a:p>
          <a:p>
            <a:r>
              <a:rPr lang="ru-RU" dirty="0" smtClean="0"/>
              <a:t>Сегодня мы сконцентрируем наше внимание на Буддизме</a:t>
            </a:r>
          </a:p>
          <a:p>
            <a:r>
              <a:rPr lang="ru-RU" dirty="0"/>
              <a:t>В книге Введение в </a:t>
            </a:r>
            <a:r>
              <a:rPr lang="ru-RU" dirty="0" err="1"/>
              <a:t>буддологию</a:t>
            </a:r>
            <a:r>
              <a:rPr lang="ru-RU" dirty="0"/>
              <a:t> Евгений Алексеевич </a:t>
            </a:r>
            <a:r>
              <a:rPr lang="ru-RU" dirty="0" err="1"/>
              <a:t>Торчинов</a:t>
            </a:r>
            <a:r>
              <a:rPr lang="ru-RU" dirty="0"/>
              <a:t> написал: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 понимания буддизма невозможно понять и великие культуры Востока — индийскую, китайскую, не говоря уж о культурах Тибета и Монголии, пронизанных духом буддизма до их последних оснований».</a:t>
            </a: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71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o-buddizme.ru/strany/v-kakikh-stranakh-buddizm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3018" y="1599799"/>
            <a:ext cx="7791595" cy="33392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4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3A1C9F-7215-4C54-BE0E-95E6F6A27D23}"/>
              </a:ext>
            </a:extLst>
          </p:cNvPr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Roboto"/>
              </a:rPr>
              <a:t>Сегодня буддизм стал государственной религией Таиланда, Камбоджи, Бутана и Лаоса. Он во многом затронул жизни людей из большинства стран Азии. По количеству последователей можно составить рейтинг стран: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Китай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Таиланд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Вьетнам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Мьянма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Тибет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Шри-Ланка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Южная Корея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Тайвань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Камбоджа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Япония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Roboto"/>
              </a:rPr>
              <a:t>Индия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Roboto"/>
              </a:rPr>
              <a:t>Помимо этого, последователей Будды много в Бутане, Сингапуре, Малайзии, Бангладеш, Пакистане, Индонезии.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2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FD6C2-F50B-4078-B930-EA23F5B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Буддизма и их распространение в мире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C9FC7C-822F-4E64-AFC9-7D0ECCBBF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Выделяется </a:t>
            </a:r>
            <a:r>
              <a:rPr lang="ru-RU" dirty="0"/>
              <a:t>два основных направления в буддизме: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Тхеравада и Махаяна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43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9AD32-31DB-4B69-8E11-D0D3AD84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Буддизм Тхеравады распространён 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93000C-07D5-4087-AFC9-51D38FC9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Южной Азии: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Непал, Шри-Ланка 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Юго-Восточной Азии: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Вьетнам, Камбоджа, Лаос, Таиланд, Мьянма, Индонезия, Сингапур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Азии: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число последователей буддизма Тхеравады есть в Китае </a:t>
            </a: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западных буддистов также придерживаются данного направления</a:t>
            </a: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3CE0C1-8CB1-4D04-B15C-6CE226A25B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8411" y="1717429"/>
            <a:ext cx="3220329" cy="16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5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7DE805-9754-4729-A45C-53F439B9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Буддизм Махаяны распространён 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3BE165-D5D9-42CA-9CDB-1B02B7DB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ru-RU" dirty="0"/>
              <a:t>Китае</a:t>
            </a:r>
          </a:p>
          <a:p>
            <a:r>
              <a:rPr lang="ru-RU" dirty="0"/>
              <a:t>Тибете</a:t>
            </a:r>
          </a:p>
          <a:p>
            <a:r>
              <a:rPr lang="ru-RU" dirty="0"/>
              <a:t>Монголии</a:t>
            </a:r>
          </a:p>
          <a:p>
            <a:r>
              <a:rPr lang="ru-RU" dirty="0"/>
              <a:t>Российской Федерации: прежде всего в Республике Калмыкия, в Республике Бурятия и Республике </a:t>
            </a:r>
            <a:r>
              <a:rPr lang="ru-RU" dirty="0" smtClean="0"/>
              <a:t>Тува</a:t>
            </a:r>
            <a:r>
              <a:rPr lang="ru-RU" dirty="0"/>
              <a:t>, а также на </a:t>
            </a:r>
            <a:r>
              <a:rPr lang="ru-RU" dirty="0" smtClean="0"/>
              <a:t>Алтае</a:t>
            </a:r>
          </a:p>
          <a:p>
            <a:r>
              <a:rPr lang="ru-RU" dirty="0"/>
              <a:t>Есть сторонники буддизма данного направления на Западе, прежде всего в США, но и в ряде европейских стран (например, мировую известность получил датский лама Оле </a:t>
            </a:r>
            <a:r>
              <a:rPr lang="ru-RU" dirty="0" err="1" smtClean="0"/>
              <a:t>Нидал</a:t>
            </a:r>
            <a:r>
              <a:rPr lang="ru-RU" dirty="0" smtClean="0"/>
              <a:t> (</a:t>
            </a:r>
            <a:r>
              <a:rPr lang="en-US" dirty="0"/>
              <a:t>http://www.lama-ole-nydahl.ru</a:t>
            </a:r>
            <a:r>
              <a:rPr lang="en-US" dirty="0" smtClean="0"/>
              <a:t>/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155884-B904-4112-A665-31092EB9D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6730" y="1419664"/>
            <a:ext cx="2167882" cy="1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6D52F-3CD6-4B07-9CD2-0224045F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Для примера посмотрите на список сайтов, посвящённых буддизму в США и </a:t>
            </a:r>
            <a:r>
              <a:rPr lang="ru-RU" sz="2800" dirty="0" smtClean="0"/>
              <a:t>Швейцарии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www.tamqui.com/buddhaworld/Buddha_World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2C08BEC-D9D4-4917-897F-9C93FCB432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41553818"/>
              </p:ext>
            </p:extLst>
          </p:nvPr>
        </p:nvGraphicFramePr>
        <p:xfrm>
          <a:off x="2846969" y="2258131"/>
          <a:ext cx="3797724" cy="4184232"/>
        </p:xfrm>
        <a:graphic>
          <a:graphicData uri="http://schemas.openxmlformats.org/drawingml/2006/table">
            <a:tbl>
              <a:tblPr/>
              <a:tblGrid>
                <a:gridCol w="1265908">
                  <a:extLst>
                    <a:ext uri="{9D8B030D-6E8A-4147-A177-3AD203B41FA5}">
                      <a16:colId xmlns:a16="http://schemas.microsoft.com/office/drawing/2014/main" xmlns="" val="1969865542"/>
                    </a:ext>
                  </a:extLst>
                </a:gridCol>
                <a:gridCol w="1265908">
                  <a:extLst>
                    <a:ext uri="{9D8B030D-6E8A-4147-A177-3AD203B41FA5}">
                      <a16:colId xmlns:a16="http://schemas.microsoft.com/office/drawing/2014/main" xmlns="" val="418773148"/>
                    </a:ext>
                  </a:extLst>
                </a:gridCol>
                <a:gridCol w="1265908">
                  <a:extLst>
                    <a:ext uri="{9D8B030D-6E8A-4147-A177-3AD203B41FA5}">
                      <a16:colId xmlns:a16="http://schemas.microsoft.com/office/drawing/2014/main" xmlns="" val="3925153883"/>
                    </a:ext>
                  </a:extLst>
                </a:gridCol>
              </a:tblGrid>
              <a:tr h="3976254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3" tooltip="http://www.zenshuji.org"/>
                        </a:rPr>
                        <a:t>www.zenshuji.org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4" tooltip="http://www.shinranworks.com"/>
                        </a:rPr>
                        <a:t>www.shinranworks.com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5" tooltip="http://www.zcla.org"/>
                        </a:rPr>
                        <a:t>www.zcla.org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6" tooltip="http://www.sfzc.org"/>
                        </a:rPr>
                        <a:t>www.sfzc.org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7" tooltip="http://www.berkeleyzencenter.org"/>
                        </a:rPr>
                        <a:t>www.berkeleyzencenter.org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8" tooltip="http://www.sozenji.org"/>
                        </a:rPr>
                        <a:t>www.sozenji.org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9" tooltip="http://www.mnzencenter.org"/>
                        </a:rPr>
                        <a:t>www.mnzencenter.org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0" tooltip="http://www.milwaukeezencenter.org"/>
                        </a:rPr>
                        <a:t>www.milwaukeezencenter.org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1" tooltip="http://www.kanzeonzencenter.org"/>
                        </a:rPr>
                        <a:t>www.kanzeonzencenter.org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2" tooltip="http://www.mro.org"/>
                        </a:rPr>
                        <a:t>www.mro.org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3" tooltip="http://www.zmc.org"/>
                        </a:rPr>
                        <a:t>www.zmc.org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4" tooltip="http://www.mtequity.org"/>
                        </a:rPr>
                        <a:t>www.mtequity.org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5" tooltip="http://www.prairiewindzen.org"/>
                        </a:rPr>
                        <a:t>www.prairiewindzen.org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6" tooltip="http://www.smzc.net"/>
                        </a:rPr>
                        <a:t>www.smzc.net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7" tooltip="http://www.kannondo.org"/>
                        </a:rPr>
                        <a:t>www.kannondo.org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8" tooltip="http://www.zendust.org"/>
                        </a:rPr>
                        <a:t>www.zendust.org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19" tooltip="http://www.greattreetemple.org"/>
                        </a:rPr>
                        <a:t>www.greattreetemple.org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0" tooltip="http://www.zenpeacemakers.org"/>
                        </a:rPr>
                        <a:t>www.zenpeacemakers.org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1" tooltip="http://www.ryumonji.org"/>
                        </a:rPr>
                        <a:t>www.ryumonji.org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2" tooltip="http://www.alaska-zen.org"/>
                        </a:rPr>
                        <a:t>www.alaska-zen.org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3" tooltip="http://www.eugenezendo.org"/>
                        </a:rPr>
                        <a:t>www.eugenezendo.org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4" tooltip="http://www.sanshinji.org"/>
                        </a:rPr>
                        <a:t>www.sanshinji.org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5" tooltip="http://www.villagezendo.org"/>
                        </a:rPr>
                        <a:t>www.villagezendo.org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6" tooltip="http://www.swzc.org"/>
                        </a:rPr>
                        <a:t>www.swzc.org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7" tooltip="http://www.shastaabbey.org"/>
                        </a:rPr>
                        <a:t>www.shastaabbey.org</a:t>
                      </a:r>
                      <a:endParaRPr lang="en-US" sz="80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>
                          <a:solidFill>
                            <a:srgbClr val="8E0402"/>
                          </a:solidFill>
                          <a:effectLst/>
                          <a:hlinkClick r:id="rId28" tooltip="http://www.oceangatezen.org"/>
                        </a:rPr>
                        <a:t>www.oceangatezen.org</a:t>
                      </a:r>
                      <a:endParaRPr lang="en-US" sz="800">
                        <a:effectLst/>
                      </a:endParaRPr>
                    </a:p>
                  </a:txBody>
                  <a:tcPr marL="38951" marR="38951" marT="19476" marB="19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29" tooltip="http://www.hszc.org"/>
                        </a:rPr>
                        <a:t>www.hszc.org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0" tooltip="http://www.houstonzen.org"/>
                        </a:rPr>
                        <a:t>www.houstonzen.org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1" tooltip="http://www.emptynestzendo.org"/>
                        </a:rPr>
                        <a:t>www.emptynestzendo.org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2" tooltip="http://www.olympiazencenter.org"/>
                        </a:rPr>
                        <a:t>www.olympiazencenter.org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3" tooltip="http://www.vallejozencenter.org"/>
                        </a:rPr>
                        <a:t>www.vallejozencenter.org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4" tooltip="http://www.americanzencollege.org"/>
                        </a:rPr>
                        <a:t>www.americanzencollege.org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5" tooltip="http://www.aszc.org"/>
                        </a:rPr>
                        <a:t>www.aszc.org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6" tooltip="http://www.bmzc.org"/>
                        </a:rPr>
                        <a:t>www.bmzc.org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7" tooltip="http://www.unsui.org"/>
                        </a:rPr>
                        <a:t>www.unsui.org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8" tooltip="http://www.chicagozen.org"/>
                        </a:rPr>
                        <a:t>www.chicagozen.org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39" tooltip="http://www.cizny.org"/>
                        </a:rPr>
                        <a:t>www.cizny.org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0" tooltip="http://www.choboji.org"/>
                        </a:rPr>
                        <a:t>www.choboji.org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1" tooltip="http://www.daibosatsu.org"/>
                        </a:rPr>
                        <a:t>www.daibosatsu.org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2" tooltip="http://www.firstzen.org"/>
                        </a:rPr>
                        <a:t>www.firstzen.org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3" tooltip="http://www.furnacemountain.org"/>
                        </a:rPr>
                        <a:t>www.furnacemountain.org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4" tooltip="http://www.greatvow.org"/>
                        </a:rPr>
                        <a:t>www.greatvow.org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5" tooltip="http://www.hazymoon.com"/>
                        </a:rPr>
                        <a:t>www.hazymoon.com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6" tooltip="http://www.bigmind.org"/>
                        </a:rPr>
                        <a:t>www.bigmind.org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7" tooltip="http://www.mkzc.org"/>
                        </a:rPr>
                        <a:t>www.mkzc.org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8" tooltip="http://www.rzc.org"/>
                        </a:rPr>
                        <a:t>www.rzc.org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49" tooltip="http://www.nashvillemindfulness.org"/>
                        </a:rPr>
                        <a:t>www.nashvillemindfulness.org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15" tooltip="http://www.prairiewindzen.org"/>
                        </a:rPr>
                        <a:t>www.prairiewindzen.org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0" tooltip="http://www.nozt.org"/>
                        </a:rPr>
                        <a:t>www.nozt.org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1" tooltip="http://www.americanzenteachers.org"/>
                        </a:rPr>
                        <a:t>www.americanzenteachers.org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2" tooltip="http://www.pacificzen.org"/>
                        </a:rPr>
                        <a:t>www.pacificzen.org</a:t>
                      </a:r>
                      <a:endParaRPr lang="en-US" sz="800" dirty="0">
                        <a:effectLst/>
                      </a:endParaRPr>
                    </a:p>
                  </a:txBody>
                  <a:tcPr marL="38951" marR="38951" marT="19476" marB="19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3" tooltip="http://valleyzendo.org"/>
                        </a:rPr>
                        <a:t>www.valleyzendo.org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4" tooltip="http://www.providencezen.org"/>
                        </a:rPr>
                        <a:t>www.providencezen.org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5" tooltip="http://www.stillmindzendo.org"/>
                        </a:rPr>
                        <a:t>www.stillmindzendo.org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6" tooltip="http://www.stillpointzenbuddhisttemple.org"/>
                        </a:rPr>
                        <a:t>www.stillpointzenbuddhisttemple.org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7" tooltip="http://www.upaya.org"/>
                        </a:rPr>
                        <a:t>www.upaya.org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25" tooltip="http://www.villagezendo.org"/>
                        </a:rPr>
                        <a:t>www.villagezendo.org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8" tooltip="http://www.wwzc.org"/>
                        </a:rPr>
                        <a:t>www.wwzc.org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59" tooltip="http://www.zencenter.org"/>
                        </a:rPr>
                        <a:t>www.zencenter.org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0" tooltip="http://www.zencenterofsyracuse.org"/>
                        </a:rPr>
                        <a:t>www.zencenterofsyracuse.org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1" tooltip="http://www.bhavanasociety.org"/>
                        </a:rPr>
                        <a:t>www.bhavanasociety.org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2" tooltip="http://www.bodhimonastery.net"/>
                        </a:rPr>
                        <a:t>www.bodhimonastery.net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3" tooltip="http://tubtenkunga.org"/>
                        </a:rPr>
                        <a:t>www.tubtenkunga.org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4" tooltip="http://watflorida.org"/>
                        </a:rPr>
                        <a:t>www.watflorida.org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5" tooltip="http://www.kagyu.org"/>
                        </a:rPr>
                        <a:t>www.kagyu.org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6" tooltip="http://www.namgyal.org"/>
                        </a:rPr>
                        <a:t>www.namgyal.org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7" tooltip="http://tibetanbuddhist.org"/>
                        </a:rPr>
                        <a:t>www.tibetanbuddhist.org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8" tooltip="http://www.deerparkcenter.org"/>
                        </a:rPr>
                        <a:t>www.deerparkcenter.org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69" tooltip="http://www.tara.org"/>
                        </a:rPr>
                        <a:t>www.tara.org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70" tooltip="http://www.hsilai.org"/>
                        </a:rPr>
                        <a:t>www.hsilai.org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71" tooltip="http://www.paofatemple.org"/>
                        </a:rPr>
                        <a:t>www.paofatemple.org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72" tooltip="http://www.deerparkmonastery.org"/>
                        </a:rPr>
                        <a:t>www.deerparkmonastery.org</a:t>
                      </a:r>
                      <a:endParaRPr lang="en-US" sz="8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u="sng" dirty="0">
                          <a:solidFill>
                            <a:srgbClr val="8E0402"/>
                          </a:solidFill>
                          <a:effectLst/>
                          <a:hlinkClick r:id="rId73" tooltip="https://www.ligmincha.org/"/>
                        </a:rPr>
                        <a:t>www.ligmincha.org</a:t>
                      </a:r>
                      <a:endParaRPr lang="en-US" sz="800" dirty="0">
                        <a:effectLst/>
                      </a:endParaRPr>
                    </a:p>
                  </a:txBody>
                  <a:tcPr marL="38951" marR="38951" marT="19476" marB="194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7632503"/>
                  </a:ext>
                </a:extLst>
              </a:tr>
            </a:tbl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0E87B5F-D897-4655-8404-EC8890C126B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91375" y="2346749"/>
          <a:ext cx="4313238" cy="3336078"/>
        </p:xfrm>
        <a:graphic>
          <a:graphicData uri="http://schemas.openxmlformats.org/drawingml/2006/table">
            <a:tbl>
              <a:tblPr/>
              <a:tblGrid>
                <a:gridCol w="2156619">
                  <a:extLst>
                    <a:ext uri="{9D8B030D-6E8A-4147-A177-3AD203B41FA5}">
                      <a16:colId xmlns:a16="http://schemas.microsoft.com/office/drawing/2014/main" xmlns="" val="2634456937"/>
                    </a:ext>
                  </a:extLst>
                </a:gridCol>
                <a:gridCol w="2156619">
                  <a:extLst>
                    <a:ext uri="{9D8B030D-6E8A-4147-A177-3AD203B41FA5}">
                      <a16:colId xmlns:a16="http://schemas.microsoft.com/office/drawing/2014/main" xmlns="" val="1673159491"/>
                    </a:ext>
                  </a:extLst>
                </a:gridCol>
              </a:tblGrid>
              <a:tr h="3229398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4" tooltip="http://www.zen.ch"/>
                        </a:rPr>
                        <a:t>www.zen.ch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5" tooltip="http://www.zen-soto.ch"/>
                        </a:rPr>
                        <a:t>www.zen-soto.ch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6" tooltip="http://www.sotozen.ch"/>
                        </a:rPr>
                        <a:t>www.sotozen.ch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7" tooltip="http://www.zen-geneve.ch"/>
                        </a:rPr>
                        <a:t>www.zen-geneve.ch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8" tooltip="http://www.mediter.ch"/>
                        </a:rPr>
                        <a:t>www.mediter.ch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79" tooltip="http://www.ticino.shambhala.ch"/>
                        </a:rPr>
                        <a:t>www.ticino.shambhala.ch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0" tooltip="http://www.meditation-zuerich.ch"/>
                        </a:rPr>
                        <a:t>www.meditation-zuerich.ch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1" tooltip="http://www.namkha.org"/>
                        </a:rPr>
                        <a:t>www.namkha.org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2" tooltip="http://www.haustao.ch"/>
                        </a:rPr>
                        <a:t>www.haustao.ch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3" tooltip="http://www.karuna.ch"/>
                        </a:rPr>
                        <a:t>www.karuna.ch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4" tooltip="http://www.rabten.eu"/>
                        </a:rPr>
                        <a:t>www.rabten.eu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5" tooltip="http://bern.shambhala.ch"/>
                        </a:rPr>
                        <a:t>www.bern.shambhala.ch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6" tooltip="http://www.buddhismus.net"/>
                        </a:rPr>
                        <a:t>www.buddhismus.net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7" tooltip="http://www.norlha.org"/>
                        </a:rPr>
                        <a:t>www.norlha.org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8" tooltip="http://www.projet-dzagyel.org"/>
                        </a:rPr>
                        <a:t>www.projet-dzagyel.org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89" tooltip="http://www.sbu.net"/>
                        </a:rPr>
                        <a:t>www.sbu.net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0" tooltip="http://www.meditation-basel.ch"/>
                        </a:rPr>
                        <a:t>www.meditation-basel.ch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1" tooltip="http://www.dromtoenpa-bern.ch"/>
                        </a:rPr>
                        <a:t>www.dromtoenpa-bern.ch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2" tooltip="http://www.nalanda.ch"/>
                        </a:rPr>
                        <a:t>www.nalanda.ch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3" tooltip="http://www.buddhismusschweiz.ch"/>
                        </a:rPr>
                        <a:t>www.buddhismusschweiz.ch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4" tooltip="http://www.vajradhara.ch"/>
                        </a:rPr>
                        <a:t>www.vajradhara.ch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5" tooltip="http://www.buddhismo.ch"/>
                        </a:rPr>
                        <a:t>www.buddhismo.ch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6" tooltip="http://www.tharpa.com"/>
                        </a:rPr>
                        <a:t>www.tharpa.com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7" tooltip="http://www.theravada.ch"/>
                        </a:rPr>
                        <a:t>www.theravada.ch</a:t>
                      </a:r>
                      <a:endParaRPr lang="en-US" sz="900" dirty="0">
                        <a:effectLst/>
                      </a:endParaRPr>
                    </a:p>
                  </a:txBody>
                  <a:tcPr marL="44238" marR="44238" marT="22119" marB="221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8" tooltip="http://www.vimalakirti.org"/>
                        </a:rPr>
                        <a:t>www.vimalakirti.org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99" tooltip="http://www.zen-deshimaru.ch"/>
                        </a:rPr>
                        <a:t>www.zen-deshimaru.ch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0" tooltip="http://www.buddhismus-basel.ch"/>
                        </a:rPr>
                        <a:t>www.buddhismus-basel.ch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1" tooltip="http://www.amden-retreat.ch"/>
                        </a:rPr>
                        <a:t>www.amden-retreat.ch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2" tooltip="http://www.shogen-dojo.org"/>
                        </a:rPr>
                        <a:t>www.shogen-dojo.org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3" tooltip="http://www.zentrumfuerbuddhismus.ch"/>
                        </a:rPr>
                        <a:t>www.zentrumfuerbuddhismus.ch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4" tooltip="http://www.sotozen-suisse.ch"/>
                        </a:rPr>
                        <a:t>www.sotozen-suisse.ch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5" tooltip="http://www.hausderbesinnung.ch"/>
                        </a:rPr>
                        <a:t>www.hausderbesinnung.ch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6" tooltip="http://www.rigpa.ch"/>
                        </a:rPr>
                        <a:t>www.rigpa.ch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7" tooltip="http://www.emaho.info"/>
                        </a:rPr>
                        <a:t>www.emaho.info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8" tooltip="http://www.zendojobasel.ch"/>
                        </a:rPr>
                        <a:t>www.zendojobasel.ch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09" tooltip="http://www.zwirneli.ch"/>
                        </a:rPr>
                        <a:t>www.zwirneli.ch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0" tooltip="http://www.bzs.at"/>
                        </a:rPr>
                        <a:t>www.bzs.at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1" tooltip="http://www.boutiquezen.ch"/>
                        </a:rPr>
                        <a:t>www.boutiquezen.ch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2" tooltip="http://lestransversales.zen-geneve.ch"/>
                        </a:rPr>
                        <a:t>www.lestransversales.zen-geneve.ch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3" tooltip="http://www.fredvonallmen.ch"/>
                        </a:rPr>
                        <a:t>www.fredvonallmen.ch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4" tooltip="http://www.samten-tschoeling.ch"/>
                        </a:rPr>
                        <a:t>www.samten-tschoeling.ch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5" tooltip="http://www.tuschmalerei.ch"/>
                        </a:rPr>
                        <a:t>www.tuschmalerei.ch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6" tooltip="http://www.tibet-institut.ch"/>
                        </a:rPr>
                        <a:t>www.tibet-institut.ch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7" tooltip="http://www.namse.ch/index.php?option=com_content&amp;view=article&amp;id=56&amp;Itemid=62"/>
                        </a:rPr>
                        <a:t>www.namse.ch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8" tooltip="http://www.drikung.ch/"/>
                        </a:rPr>
                        <a:t>www.drikung.ch</a:t>
                      </a:r>
                      <a:endParaRPr lang="en-US" sz="900" dirty="0"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u="sng" dirty="0">
                          <a:solidFill>
                            <a:srgbClr val="8E0402"/>
                          </a:solidFill>
                          <a:effectLst/>
                          <a:hlinkClick r:id="rId119" tooltip="http://www.garudaswitzerland.org/"/>
                        </a:rPr>
                        <a:t>www.garudaswitzerland.org</a:t>
                      </a:r>
                      <a:endParaRPr lang="en-US" sz="900" dirty="0">
                        <a:effectLst/>
                      </a:endParaRPr>
                    </a:p>
                  </a:txBody>
                  <a:tcPr marL="44238" marR="44238" marT="22119" marB="221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18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88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1103</TotalTime>
  <Words>1386</Words>
  <Application>Microsoft Office PowerPoint</Application>
  <PresentationFormat>Произвольный</PresentationFormat>
  <Paragraphs>236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Легкий дым</vt:lpstr>
      <vt:lpstr>Магистерская программа МГППУ</vt:lpstr>
      <vt:lpstr>Культурно-исторические и культурно-психологические особенности буддийских регионов мира</vt:lpstr>
      <vt:lpstr>Слайд 3</vt:lpstr>
      <vt:lpstr>http://o-buddizme.ru/strany/v-kakikh-stranakh-buddizm </vt:lpstr>
      <vt:lpstr>Слайд 5</vt:lpstr>
      <vt:lpstr>Основные направления Буддизма и их распространение в мире</vt:lpstr>
      <vt:lpstr>Буддизм Тхеравады распространён в</vt:lpstr>
      <vt:lpstr>Буддизм Махаяны распространён в</vt:lpstr>
      <vt:lpstr>Для примера посмотрите на список сайтов, посвящённых буддизму в США и Швейцарии http://www.tamqui.com/buddhaworld/Buddha_World </vt:lpstr>
      <vt:lpstr>Об этнокультурном разнообразии буддийской традиции можно говорить и по-разному</vt:lpstr>
      <vt:lpstr>Текст на пали पालि индийская группа индоевропейской языковой семьи. </vt:lpstr>
      <vt:lpstr>Санскритская традиция  Санскрит - классический и священный язык Индии; принадлежит к индийской группе индоевропейских языков. </vt:lpstr>
      <vt:lpstr>Сегодня мы рассмотрим один из самых важных текстов в буддийской культуре</vt:lpstr>
      <vt:lpstr>Сутра Сердца на санскрите</vt:lpstr>
      <vt:lpstr>Тибетский канон  тибетский язык относится к тибето-бирманской группе сино-тибетской языковой семьи, формирование литературного языка связано с буддизмом и переводом буддийских текстов с санскрита. Древнейший памятник — надпись в монастыре Самье, VII век</vt:lpstr>
      <vt:lpstr>Китайский канон  китайский язык относится к сино-тибетской языковой семье. В стандартной форме является одним из рабочих языков ООН</vt:lpstr>
      <vt:lpstr>Базовые основания буддийской психологии</vt:lpstr>
      <vt:lpstr>Объекты Прибежища: Будда</vt:lpstr>
      <vt:lpstr>Объекты Прибежища: ДХАРМА</vt:lpstr>
      <vt:lpstr>Объекты Прибежища: сангха</vt:lpstr>
      <vt:lpstr>Слайд 21</vt:lpstr>
      <vt:lpstr>Этнокультурный субстрат в Буддизме</vt:lpstr>
      <vt:lpstr>Ссылки на источники изображений и аудио</vt:lpstr>
      <vt:lpstr>Магистерская программа МГППУ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Культуроно-исторические и культурно-психологические особенности буддийских регионов мира</dc:title>
  <dc:creator>Alena</dc:creator>
  <cp:lastModifiedBy>poloskovaee</cp:lastModifiedBy>
  <cp:revision>132</cp:revision>
  <dcterms:created xsi:type="dcterms:W3CDTF">2019-02-18T14:50:00Z</dcterms:created>
  <dcterms:modified xsi:type="dcterms:W3CDTF">2019-10-28T12:00:21Z</dcterms:modified>
</cp:coreProperties>
</file>